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5"/>
  </p:notesMasterIdLst>
  <p:handoutMasterIdLst>
    <p:handoutMasterId r:id="rId36"/>
  </p:handoutMasterIdLst>
  <p:sldIdLst>
    <p:sldId id="314" r:id="rId5"/>
    <p:sldId id="346" r:id="rId6"/>
    <p:sldId id="333" r:id="rId7"/>
    <p:sldId id="337" r:id="rId8"/>
    <p:sldId id="340" r:id="rId9"/>
    <p:sldId id="349" r:id="rId10"/>
    <p:sldId id="354" r:id="rId11"/>
    <p:sldId id="355" r:id="rId12"/>
    <p:sldId id="356" r:id="rId13"/>
    <p:sldId id="357" r:id="rId14"/>
    <p:sldId id="358" r:id="rId15"/>
    <p:sldId id="363" r:id="rId16"/>
    <p:sldId id="364" r:id="rId17"/>
    <p:sldId id="365" r:id="rId18"/>
    <p:sldId id="366" r:id="rId19"/>
    <p:sldId id="359" r:id="rId20"/>
    <p:sldId id="360" r:id="rId21"/>
    <p:sldId id="361" r:id="rId22"/>
    <p:sldId id="367" r:id="rId23"/>
    <p:sldId id="368" r:id="rId24"/>
    <p:sldId id="371" r:id="rId25"/>
    <p:sldId id="369" r:id="rId26"/>
    <p:sldId id="370" r:id="rId27"/>
    <p:sldId id="362" r:id="rId28"/>
    <p:sldId id="372" r:id="rId29"/>
    <p:sldId id="373" r:id="rId30"/>
    <p:sldId id="351" r:id="rId31"/>
    <p:sldId id="352" r:id="rId32"/>
    <p:sldId id="335" r:id="rId33"/>
    <p:sldId id="332" r:id="rId34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49"/>
            <p14:sldId id="354"/>
            <p14:sldId id="355"/>
            <p14:sldId id="356"/>
            <p14:sldId id="357"/>
            <p14:sldId id="358"/>
            <p14:sldId id="363"/>
            <p14:sldId id="364"/>
            <p14:sldId id="365"/>
            <p14:sldId id="366"/>
            <p14:sldId id="359"/>
            <p14:sldId id="360"/>
            <p14:sldId id="361"/>
            <p14:sldId id="367"/>
            <p14:sldId id="368"/>
            <p14:sldId id="371"/>
            <p14:sldId id="369"/>
            <p14:sldId id="370"/>
            <p14:sldId id="362"/>
            <p14:sldId id="372"/>
            <p14:sldId id="373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4310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18/02/2023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820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75175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54481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4077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3584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27047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56657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68390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264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9480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3573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327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45946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86376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7212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24367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09498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7641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4449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18/02/2023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3053825"/>
            <a:ext cx="9387447" cy="749112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Mapa de evapotranspiración real -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ETR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89">
        <p:fade/>
      </p:transition>
    </mc:Choice>
    <mc:Fallback xmlns="">
      <p:transition spd="med" advTm="7489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2F82D8BA-AFBA-6022-207A-EDE5EA32E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2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4">
        <p:fade/>
      </p:transition>
    </mc:Choice>
    <mc:Fallback xmlns="">
      <p:transition spd="med" advTm="736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6A654DCD-3072-194A-55B3-DB6D051A4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4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11">
        <p:fade/>
      </p:transition>
    </mc:Choice>
    <mc:Fallback xmlns="">
      <p:transition spd="med" advTm="841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 con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Dekop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86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96">
        <p:fade/>
      </p:transition>
    </mc:Choice>
    <mc:Fallback xmlns="">
      <p:transition spd="med" advTm="3696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6E5D0F-C4E9-8A05-E1CE-46ED678D40AC}"/>
              </a:ext>
            </a:extLst>
          </p:cNvPr>
          <p:cNvSpPr txBox="1">
            <a:spLocks/>
          </p:cNvSpPr>
          <p:nvPr/>
        </p:nvSpPr>
        <p:spPr>
          <a:xfrm>
            <a:off x="1604679" y="5071104"/>
            <a:ext cx="6190863" cy="14959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Donde,</a:t>
            </a:r>
          </a:p>
          <a:p>
            <a:endParaRPr lang="es-CO" sz="22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ETP: evapotranspiración potencial, mm/año</a:t>
            </a:r>
          </a:p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P: precipitación total, mm/año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1004C0-03AE-ECAF-839B-6454EEC10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994" y="266965"/>
            <a:ext cx="4680000" cy="3278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32A47-747B-7F72-9AE5-DDB81581975E}"/>
                  </a:ext>
                </a:extLst>
              </p:cNvPr>
              <p:cNvSpPr txBox="1"/>
              <p:nvPr/>
            </p:nvSpPr>
            <p:spPr>
              <a:xfrm>
                <a:off x="3047994" y="3826094"/>
                <a:ext cx="6096000" cy="791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smtClean="0">
                          <a:latin typeface="Cambria Math" panose="02040503050406030204" pitchFamily="18" charset="0"/>
                        </a:rPr>
                        <m:t>𝐸𝑇𝑅</m:t>
                      </m:r>
                      <m:r>
                        <a:rPr lang="es-CO" sz="240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𝐸𝑇𝑃</m:t>
                      </m:r>
                      <m:r>
                        <a:rPr lang="es-CO" sz="2400" i="0">
                          <a:latin typeface="Cambria Math" panose="02040503050406030204" pitchFamily="18" charset="0"/>
                        </a:rPr>
                        <m:t> ∙ </m:t>
                      </m:r>
                      <m:r>
                        <a:rPr lang="es-CO" sz="2400" i="1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s-CO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s-CO" sz="2400" i="1">
                                  <a:latin typeface="Cambria Math" panose="02040503050406030204" pitchFamily="18" charset="0"/>
                                </a:rPr>
                                <m:t>𝐸𝑇𝑃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O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B32A47-747B-7F72-9AE5-DDB815819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4" y="3826094"/>
                <a:ext cx="6096000" cy="791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20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64">
        <p:fade/>
      </p:transition>
    </mc:Choice>
    <mc:Fallback xmlns="">
      <p:transition spd="med" advTm="766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9376A-BDAC-8546-1401-23B4AD02B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57" y="1236401"/>
            <a:ext cx="11483886" cy="438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4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640">
        <p:fade/>
      </p:transition>
    </mc:Choice>
    <mc:Fallback xmlns="">
      <p:transition spd="med" advTm="964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E62470DA-6185-3F9B-A48A-9B162F61C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95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34">
        <p:fade/>
      </p:transition>
    </mc:Choice>
    <mc:Fallback xmlns="">
      <p:transition spd="med" advTm="803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01B39BC1-1A09-A149-9A4B-63C6F9C5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53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58">
        <p:fade/>
      </p:transition>
    </mc:Choice>
    <mc:Fallback xmlns="">
      <p:transition spd="med" advTm="6258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.LTWB">
            <a:extLst>
              <a:ext uri="{FF2B5EF4-FFF2-40B4-BE49-F238E27FC236}">
                <a16:creationId xmlns:a16="http://schemas.microsoft.com/office/drawing/2014/main" id="{6B0E2281-9B5F-89DE-CDB5-9C6256A4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79">
        <p:fade/>
      </p:transition>
    </mc:Choice>
    <mc:Fallback xmlns="">
      <p:transition spd="med" advTm="7879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.LTWB">
            <a:extLst>
              <a:ext uri="{FF2B5EF4-FFF2-40B4-BE49-F238E27FC236}">
                <a16:creationId xmlns:a16="http://schemas.microsoft.com/office/drawing/2014/main" id="{A16B8E1F-F29B-57C1-8D96-91DE2B25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6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0">
        <p:fade/>
      </p:transition>
    </mc:Choice>
    <mc:Fallback xmlns="">
      <p:transition spd="med" advTm="7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 con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Turc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17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36">
        <p:fade/>
      </p:transition>
    </mc:Choice>
    <mc:Fallback xmlns="">
      <p:transition spd="med" advTm="513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502" y="2523564"/>
            <a:ext cx="8286996" cy="1810871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esta actividad y a partir de los mapas de precipitación total, temperatura y evapotranspiración potencial, generamos los mapas de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evapotranspiración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real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utilizando las ecuaciones de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Budyco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Dekop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y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Turc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81">
        <p:fade/>
      </p:transition>
    </mc:Choice>
    <mc:Fallback xmlns="">
      <p:transition spd="med" advTm="868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1B17F4-A4B8-AB61-9C14-08782DB59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5719" y="761999"/>
            <a:ext cx="8560562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9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09">
        <p:fade/>
      </p:transition>
    </mc:Choice>
    <mc:Fallback xmlns="">
      <p:transition spd="med" advTm="6709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A6E5D0F-C4E9-8A05-E1CE-46ED678D40AC}"/>
              </a:ext>
            </a:extLst>
          </p:cNvPr>
          <p:cNvSpPr txBox="1">
            <a:spLocks/>
          </p:cNvSpPr>
          <p:nvPr/>
        </p:nvSpPr>
        <p:spPr>
          <a:xfrm>
            <a:off x="1604679" y="5206672"/>
            <a:ext cx="6190863" cy="13603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Donde,</a:t>
            </a:r>
          </a:p>
          <a:p>
            <a:endParaRPr lang="es-CO" sz="22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P: precipitación total, mm/año</a:t>
            </a:r>
          </a:p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L: temperatura media, </a:t>
            </a:r>
            <a:r>
              <a:rPr lang="es-CO" sz="2200" b="0" dirty="0">
                <a:solidFill>
                  <a:srgbClr val="24292F"/>
                </a:solidFill>
                <a:effectLst/>
                <a:latin typeface="-apple-system"/>
              </a:rPr>
              <a:t>°C</a:t>
            </a:r>
            <a:endParaRPr lang="es-CO" sz="22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2D40CC-646D-9376-588B-963C569A489C}"/>
                  </a:ext>
                </a:extLst>
              </p:cNvPr>
              <p:cNvSpPr txBox="1"/>
              <p:nvPr/>
            </p:nvSpPr>
            <p:spPr>
              <a:xfrm>
                <a:off x="2904162" y="470377"/>
                <a:ext cx="2677840" cy="1147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200" i="1" smtClean="0">
                          <a:latin typeface="Cambria Math" panose="02040503050406030204" pitchFamily="18" charset="0"/>
                        </a:rPr>
                        <m:t>𝐸𝑇𝑅</m:t>
                      </m:r>
                      <m:r>
                        <a:rPr lang="es-CO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O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O" sz="2200" i="0">
                                  <a:latin typeface="Cambria Math" panose="02040503050406030204" pitchFamily="18" charset="0"/>
                                </a:rPr>
                                <m:t>0,9+</m:t>
                              </m:r>
                              <m:f>
                                <m:fPr>
                                  <m:ctrlPr>
                                    <a:rPr lang="es-CO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O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s-CO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s-CO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p>
                                      <m:r>
                                        <a:rPr lang="es-CO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s-CO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2D40CC-646D-9376-588B-963C569A4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162" y="470377"/>
                <a:ext cx="2677840" cy="11473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FF70-88F4-EE10-AF55-C62C16C9127A}"/>
                  </a:ext>
                </a:extLst>
              </p:cNvPr>
              <p:cNvSpPr txBox="1"/>
              <p:nvPr/>
            </p:nvSpPr>
            <p:spPr>
              <a:xfrm>
                <a:off x="5880445" y="764854"/>
                <a:ext cx="359484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2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CO" sz="2200" i="0">
                          <a:latin typeface="Cambria Math" panose="02040503050406030204" pitchFamily="18" charset="0"/>
                        </a:rPr>
                        <m:t>=300+25</m:t>
                      </m:r>
                      <m:r>
                        <a:rPr lang="es-CO" sz="22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O" sz="2200" i="0">
                          <a:latin typeface="Cambria Math" panose="02040503050406030204" pitchFamily="18" charset="0"/>
                        </a:rPr>
                        <m:t>+0.025</m:t>
                      </m:r>
                      <m:sSup>
                        <m:sSupPr>
                          <m:ctrlPr>
                            <a:rPr lang="es-CO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s-CO" sz="22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s-CO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FF70-88F4-EE10-AF55-C62C16C91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445" y="764854"/>
                <a:ext cx="359484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88009E-6AEB-62C7-42D2-CC892D5137F4}"/>
                  </a:ext>
                </a:extLst>
              </p:cNvPr>
              <p:cNvSpPr txBox="1"/>
              <p:nvPr/>
            </p:nvSpPr>
            <p:spPr>
              <a:xfrm>
                <a:off x="3231775" y="2464036"/>
                <a:ext cx="1918447" cy="723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s-CO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s-CO" sz="2200" i="0">
                          <a:latin typeface="Cambria Math" panose="02040503050406030204" pitchFamily="18" charset="0"/>
                        </a:rPr>
                        <m:t>&gt;0.316</m:t>
                      </m:r>
                    </m:oMath>
                  </m:oMathPara>
                </a14:m>
                <a:endParaRPr lang="es-CO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88009E-6AEB-62C7-42D2-CC892D513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775" y="2464036"/>
                <a:ext cx="1918447" cy="723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2CD52A47-B227-595C-272F-EE525D2475C6}"/>
              </a:ext>
            </a:extLst>
          </p:cNvPr>
          <p:cNvSpPr txBox="1">
            <a:spLocks/>
          </p:cNvSpPr>
          <p:nvPr/>
        </p:nvSpPr>
        <p:spPr>
          <a:xfrm>
            <a:off x="2795111" y="2619468"/>
            <a:ext cx="708215" cy="4131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Sí,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A25665-E43E-B3B6-6AAB-F8AAA3E096FB}"/>
              </a:ext>
            </a:extLst>
          </p:cNvPr>
          <p:cNvSpPr txBox="1">
            <a:spLocks/>
          </p:cNvSpPr>
          <p:nvPr/>
        </p:nvSpPr>
        <p:spPr>
          <a:xfrm>
            <a:off x="2842541" y="4189806"/>
            <a:ext cx="708215" cy="41311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0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Sí, </a:t>
            </a:r>
            <a:endParaRPr lang="es-CO" sz="22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6D9ED-CE4B-92C7-8008-313551D9582D}"/>
                  </a:ext>
                </a:extLst>
              </p:cNvPr>
              <p:cNvSpPr txBox="1"/>
              <p:nvPr/>
            </p:nvSpPr>
            <p:spPr>
              <a:xfrm>
                <a:off x="3276598" y="4019027"/>
                <a:ext cx="1828800" cy="723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s-CO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s-CO" sz="2200" i="0">
                          <a:latin typeface="Cambria Math" panose="02040503050406030204" pitchFamily="18" charset="0"/>
                        </a:rPr>
                        <m:t>≤0.316</m:t>
                      </m:r>
                    </m:oMath>
                  </m:oMathPara>
                </a14:m>
                <a:endParaRPr lang="es-CO" sz="2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B6D9ED-CE4B-92C7-8008-313551D95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598" y="4019027"/>
                <a:ext cx="1828800" cy="723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0559C2-4A02-1483-B096-5C1EE6DAB1A3}"/>
                  </a:ext>
                </a:extLst>
              </p:cNvPr>
              <p:cNvSpPr txBox="1"/>
              <p:nvPr/>
            </p:nvSpPr>
            <p:spPr>
              <a:xfrm>
                <a:off x="5006386" y="4165573"/>
                <a:ext cx="174811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200" i="1" smtClean="0">
                          <a:latin typeface="Cambria Math" panose="02040503050406030204" pitchFamily="18" charset="0"/>
                        </a:rPr>
                        <m:t>𝐸𝑇𝑅</m:t>
                      </m:r>
                      <m:r>
                        <a:rPr lang="es-CO" sz="2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O" sz="22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CO" sz="2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0559C2-4A02-1483-B096-5C1EE6DAB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386" y="4165573"/>
                <a:ext cx="174811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1DD679-94D6-C0EE-B658-A923AA97581A}"/>
                  </a:ext>
                </a:extLst>
              </p:cNvPr>
              <p:cNvSpPr txBox="1"/>
              <p:nvPr/>
            </p:nvSpPr>
            <p:spPr>
              <a:xfrm>
                <a:off x="5360685" y="2284966"/>
                <a:ext cx="4869713" cy="1458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200" i="1" smtClean="0">
                          <a:latin typeface="Cambria Math" panose="02040503050406030204" pitchFamily="18" charset="0"/>
                        </a:rPr>
                        <m:t>𝐸𝑇𝑅</m:t>
                      </m:r>
                      <m:r>
                        <a:rPr lang="es-CO" sz="2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s-CO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CO" sz="2200" i="0">
                                  <a:latin typeface="Cambria Math" panose="02040503050406030204" pitchFamily="18" charset="0"/>
                                </a:rPr>
                                <m:t>0,9+</m:t>
                              </m:r>
                              <m:f>
                                <m:fPr>
                                  <m:ctrlPr>
                                    <a:rPr lang="es-CO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CO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s-CO" sz="22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endChr m:val=""/>
                                      <m:ctrlP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sz="2200" i="0">
                                          <a:latin typeface="Cambria Math" panose="02040503050406030204" pitchFamily="18" charset="0"/>
                                        </a:rPr>
                                        <m:t>300+25</m:t>
                                      </m:r>
                                      <m: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s-CO" sz="2200" i="0">
                                          <a:latin typeface="Cambria Math" panose="02040503050406030204" pitchFamily="18" charset="0"/>
                                        </a:rPr>
                                        <m:t>+0,05</m:t>
                                      </m:r>
                                      <m:sSup>
                                        <m:sSupPr>
                                          <m:ctrlPr>
                                            <a:rPr lang="es-CO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CO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p>
                                          <m:r>
                                            <a:rPr lang="es-CO" sz="2200" i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s-CO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b="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sup>
                                          <m:r>
                                            <a:rPr lang="es-CO" sz="22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s-CO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1DD679-94D6-C0EE-B658-A923AA97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685" y="2284966"/>
                <a:ext cx="4869713" cy="14586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7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407">
        <p:fade/>
      </p:transition>
    </mc:Choice>
    <mc:Fallback xmlns="">
      <p:transition spd="med" advTm="1340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ADABDC-FA22-B74F-AA34-14996BA0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60" y="123363"/>
            <a:ext cx="11136279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56">
        <p:fade/>
      </p:transition>
    </mc:Choice>
    <mc:Fallback xmlns="">
      <p:transition spd="med" advTm="12156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.LTWB">
            <a:extLst>
              <a:ext uri="{FF2B5EF4-FFF2-40B4-BE49-F238E27FC236}">
                <a16:creationId xmlns:a16="http://schemas.microsoft.com/office/drawing/2014/main" id="{426544DA-1AF0-566E-80F6-74564DD0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7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96">
        <p:fade/>
      </p:transition>
    </mc:Choice>
    <mc:Fallback xmlns="">
      <p:transition spd="med" advTm="13396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.LTWB">
            <a:extLst>
              <a:ext uri="{FF2B5EF4-FFF2-40B4-BE49-F238E27FC236}">
                <a16:creationId xmlns:a16="http://schemas.microsoft.com/office/drawing/2014/main" id="{D55B3A73-BC17-BB34-93BE-952984E24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98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44">
        <p:fade/>
      </p:transition>
    </mc:Choice>
    <mc:Fallback xmlns="">
      <p:transition spd="med" advTm="8644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.LTWB">
            <a:extLst>
              <a:ext uri="{FF2B5EF4-FFF2-40B4-BE49-F238E27FC236}">
                <a16:creationId xmlns:a16="http://schemas.microsoft.com/office/drawing/2014/main" id="{E55AD8BA-1BC1-57ED-0234-D99C8E0A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8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14">
        <p:fade/>
      </p:transition>
    </mc:Choice>
    <mc:Fallback xmlns="">
      <p:transition spd="med" advTm="851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.LTWB">
            <a:extLst>
              <a:ext uri="{FF2B5EF4-FFF2-40B4-BE49-F238E27FC236}">
                <a16:creationId xmlns:a16="http://schemas.microsoft.com/office/drawing/2014/main" id="{C6938C34-630C-8F23-7313-9E699A7F8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9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67">
        <p:fade/>
      </p:transition>
    </mc:Choice>
    <mc:Fallback xmlns="">
      <p:transition spd="med" advTm="7867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32">
        <p:fade/>
      </p:transition>
    </mc:Choice>
    <mc:Fallback xmlns="">
      <p:transition spd="med" advTm="3132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388">
        <p:fade/>
      </p:transition>
    </mc:Choice>
    <mc:Fallback xmlns="">
      <p:transition spd="med" advTm="11388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660" y="3032592"/>
            <a:ext cx="9338680" cy="1661692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creación de los mapas de evapotranspiración real,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99">
        <p:fade/>
      </p:transition>
    </mc:Choice>
    <mc:Fallback xmlns="">
      <p:transition spd="med" advTm="889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15">
        <p:fade/>
      </p:transition>
    </mc:Choice>
    <mc:Fallback xmlns="">
      <p:transition spd="med" advTm="301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53">
        <p:fade/>
      </p:transition>
    </mc:Choice>
    <mc:Fallback xmlns="">
      <p:transition spd="med" advTm="52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184" y="2550644"/>
            <a:ext cx="8849631" cy="175671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Utilizando la expresión de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Budyko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Dekop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Turc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y a partir del mapa de evapotranspiración potencial obtenido con la ecuación de Cenicafé, y de los mapas de temperatura y precipitación compuesta y por fenómeno climatológico, crear los mapas de evapotranspiración real de la zona de estudio.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606" y="249685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88">
        <p:fade/>
      </p:transition>
    </mc:Choice>
    <mc:Fallback xmlns="">
      <p:transition spd="med" advTm="698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 con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Budyko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07">
        <p:fade/>
      </p:transition>
    </mc:Choice>
    <mc:Fallback xmlns="">
      <p:transition spd="med" advTm="370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C5874B-D404-FFA1-8FDA-59670BEA5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994" y="290942"/>
            <a:ext cx="4680000" cy="32787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6E5D0F-C4E9-8A05-E1CE-46ED678D40AC}"/>
              </a:ext>
            </a:extLst>
          </p:cNvPr>
          <p:cNvSpPr txBox="1">
            <a:spLocks/>
          </p:cNvSpPr>
          <p:nvPr/>
        </p:nvSpPr>
        <p:spPr>
          <a:xfrm>
            <a:off x="1604679" y="5071104"/>
            <a:ext cx="6190863" cy="14959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Donde,</a:t>
            </a:r>
          </a:p>
          <a:p>
            <a:endParaRPr lang="es-CO" sz="22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ETP: evapotranspiración potencial, mm/año</a:t>
            </a:r>
          </a:p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P: precipitación total, mm/año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DE02C7-EAFD-D1CF-151B-33AA710BFADB}"/>
                  </a:ext>
                </a:extLst>
              </p:cNvPr>
              <p:cNvSpPr txBox="1"/>
              <p:nvPr/>
            </p:nvSpPr>
            <p:spPr>
              <a:xfrm>
                <a:off x="762000" y="3545686"/>
                <a:ext cx="10883153" cy="12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200" i="1" smtClean="0">
                          <a:latin typeface="Cambria Math" panose="02040503050406030204" pitchFamily="18" charset="0"/>
                        </a:rPr>
                        <m:t>𝐸𝑇𝑅</m:t>
                      </m:r>
                      <m:r>
                        <a:rPr lang="es-CO" sz="22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sz="2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CO" sz="2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s-CO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sz="2200" i="1">
                                      <a:latin typeface="Cambria Math" panose="02040503050406030204" pitchFamily="18" charset="0"/>
                                    </a:rPr>
                                    <m:t>𝐸𝑇𝑃</m:t>
                                  </m:r>
                                  <m:r>
                                    <a:rPr lang="es-CO" sz="220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s-CO" sz="2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s-CO" sz="220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func>
                                    <m:funcPr>
                                      <m:ctrlP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  <m:t>𝑡𝑎𝑛h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CO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s-CO" sz="22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CO" sz="220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num>
                                            <m:den>
                                              <m:r>
                                                <a:rPr lang="es-CO" sz="2200" i="1">
                                                  <a:latin typeface="Cambria Math" panose="02040503050406030204" pitchFamily="18" charset="0"/>
                                                </a:rPr>
                                                <m:t>𝐸𝑇𝑃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s-CO" sz="22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s-CO" sz="2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s-CO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sz="22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unc>
                                        <m:funcPr>
                                          <m:ctrlPr>
                                            <a:rPr lang="es-CO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s-CO" sz="2200" i="1">
                                              <a:latin typeface="Cambria Math" panose="02040503050406030204" pitchFamily="18" charset="0"/>
                                            </a:rPr>
                                            <m:t>𝑐𝑜𝑠h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s-CO" sz="22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s-CO" sz="22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s-CO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𝐸𝑇𝑃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s-CO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s-CO" sz="22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s-CO" sz="2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sz="2200" i="1">
                                          <a:latin typeface="Cambria Math" panose="02040503050406030204" pitchFamily="18" charset="0"/>
                                        </a:rPr>
                                        <m:t>𝑠𝑒𝑛h</m:t>
                                      </m:r>
                                      <m:d>
                                        <m:dPr>
                                          <m:ctrlPr>
                                            <a:rPr lang="es-CO" sz="2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s-CO" sz="22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s-CO" sz="2200" i="1">
                                                  <a:latin typeface="Cambria Math" panose="02040503050406030204" pitchFamily="18" charset="0"/>
                                                </a:rPr>
                                                <m:t>𝐸𝑇𝑃</m:t>
                                              </m:r>
                                            </m:num>
                                            <m:den>
                                              <m:r>
                                                <a:rPr lang="es-CO" sz="220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O" sz="2200" i="0">
                              <a:latin typeface="Cambria Math" panose="02040503050406030204" pitchFamily="18" charset="0"/>
                            </a:rPr>
                            <m:t>0,5</m:t>
                          </m:r>
                        </m:sup>
                      </m:sSup>
                    </m:oMath>
                  </m:oMathPara>
                </a14:m>
                <a:endParaRPr lang="es-CO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DE02C7-EAFD-D1CF-151B-33AA710BF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545686"/>
                <a:ext cx="10883153" cy="12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614">
        <p:fade/>
      </p:transition>
    </mc:Choice>
    <mc:Fallback xmlns="">
      <p:transition spd="med" advTm="1261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74FC1AF-F914-F594-C6E9-B3CACCA9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2800"/>
            <a:ext cx="11734800" cy="63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46">
        <p:fade/>
      </p:transition>
    </mc:Choice>
    <mc:Fallback xmlns="">
      <p:transition spd="med" advTm="1054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49EEB139-BAD9-AFBB-E82A-E545BB71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7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429">
        <p:fade/>
      </p:transition>
    </mc:Choice>
    <mc:Fallback xmlns="">
      <p:transition spd="med" advTm="842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36F3E7A8-E015-4388-BBEB-33A9DCBAF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86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24">
        <p:fade/>
      </p:transition>
    </mc:Choice>
    <mc:Fallback xmlns="">
      <p:transition spd="med" advTm="6924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2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2014</TotalTime>
  <Words>456</Words>
  <Application>Microsoft Office PowerPoint</Application>
  <PresentationFormat>Widescreen</PresentationFormat>
  <Paragraphs>67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-apple-system</vt:lpstr>
      <vt:lpstr>Arial</vt:lpstr>
      <vt:lpstr>Calibri</vt:lpstr>
      <vt:lpstr>Cambria Math</vt:lpstr>
      <vt:lpstr>Segoe UI</vt:lpstr>
      <vt:lpstr>Segoe UI Light</vt:lpstr>
      <vt:lpstr>Tema de R.TeachingResearchGuide</vt:lpstr>
      <vt:lpstr>Mapa de evapotranspiración real - ETR</vt:lpstr>
      <vt:lpstr>En esta actividad y a partir de los mapas de precipitación total, temperatura y evapotranspiración potencial, generamos los mapas de evapotranspiración real utilizando las ecuaciones de Budyco, Dekop y Turc.</vt:lpstr>
      <vt:lpstr>PowerPoint Presentation</vt:lpstr>
      <vt:lpstr>Utilizando la expresión de Budyko, Dekop y Turc, y a partir del mapa de evapotranspiración potencial obtenido con la ecuación de Cenicafé, y de los mapas de temperatura y precipitación compuesta y por fenómeno climatológico, crear los mapas de evapotranspiración real de la zona de estudio.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creación de los mapas de evapotranspiración real,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164</cp:revision>
  <dcterms:created xsi:type="dcterms:W3CDTF">2022-08-04T19:07:18Z</dcterms:created>
  <dcterms:modified xsi:type="dcterms:W3CDTF">2023-02-18T14:43:21Z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